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5119350" cy="10620375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mpor Champor" initials="CC" lastIdx="1" clrIdx="0">
    <p:extLst>
      <p:ext uri="{19B8F6BF-5375-455C-9EA6-DF929625EA0E}">
        <p15:presenceInfo xmlns:p15="http://schemas.microsoft.com/office/powerpoint/2012/main" userId="f957e7459f1786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71D"/>
    <a:srgbClr val="284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6EBD2-BDA7-4BC2-8262-9D9FECD0860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1243013"/>
            <a:ext cx="47783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41F53-3D57-4C95-B1DB-FF739B177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2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941F53-3D57-4C95-B1DB-FF739B1776D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37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38104"/>
            <a:ext cx="12851448" cy="3697464"/>
          </a:xfrm>
        </p:spPr>
        <p:txBody>
          <a:bodyPr anchor="b"/>
          <a:lstStyle>
            <a:lvl1pPr algn="ctr">
              <a:defRPr sz="92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578156"/>
            <a:ext cx="11339513" cy="2564131"/>
          </a:xfrm>
        </p:spPr>
        <p:txBody>
          <a:bodyPr/>
          <a:lstStyle>
            <a:lvl1pPr marL="0" indent="0" algn="ctr">
              <a:buNone/>
              <a:defRPr sz="3717"/>
            </a:lvl1pPr>
            <a:lvl2pPr marL="708020" indent="0" algn="ctr">
              <a:buNone/>
              <a:defRPr sz="3097"/>
            </a:lvl2pPr>
            <a:lvl3pPr marL="1416040" indent="0" algn="ctr">
              <a:buNone/>
              <a:defRPr sz="2787"/>
            </a:lvl3pPr>
            <a:lvl4pPr marL="2124060" indent="0" algn="ctr">
              <a:buNone/>
              <a:defRPr sz="2478"/>
            </a:lvl4pPr>
            <a:lvl5pPr marL="2832080" indent="0" algn="ctr">
              <a:buNone/>
              <a:defRPr sz="2478"/>
            </a:lvl5pPr>
            <a:lvl6pPr marL="3540100" indent="0" algn="ctr">
              <a:buNone/>
              <a:defRPr sz="2478"/>
            </a:lvl6pPr>
            <a:lvl7pPr marL="4248120" indent="0" algn="ctr">
              <a:buNone/>
              <a:defRPr sz="2478"/>
            </a:lvl7pPr>
            <a:lvl8pPr marL="4956139" indent="0" algn="ctr">
              <a:buNone/>
              <a:defRPr sz="2478"/>
            </a:lvl8pPr>
            <a:lvl9pPr marL="5664159" indent="0" algn="ctr">
              <a:buNone/>
              <a:defRPr sz="247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44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5437"/>
            <a:ext cx="3260110" cy="9000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5437"/>
            <a:ext cx="9591338" cy="9000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8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48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47722"/>
            <a:ext cx="13040439" cy="4417780"/>
          </a:xfrm>
        </p:spPr>
        <p:txBody>
          <a:bodyPr anchor="b"/>
          <a:lstStyle>
            <a:lvl1pPr>
              <a:defRPr sz="92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07296"/>
            <a:ext cx="13040439" cy="2323206"/>
          </a:xfrm>
        </p:spPr>
        <p:txBody>
          <a:bodyPr/>
          <a:lstStyle>
            <a:lvl1pPr marL="0" indent="0">
              <a:buNone/>
              <a:defRPr sz="3717">
                <a:solidFill>
                  <a:schemeClr val="tx1"/>
                </a:solidFill>
              </a:defRPr>
            </a:lvl1pPr>
            <a:lvl2pPr marL="708020" indent="0">
              <a:buNone/>
              <a:defRPr sz="3097">
                <a:solidFill>
                  <a:schemeClr val="tx1">
                    <a:tint val="75000"/>
                  </a:schemeClr>
                </a:solidFill>
              </a:defRPr>
            </a:lvl2pPr>
            <a:lvl3pPr marL="1416040" indent="0">
              <a:buNone/>
              <a:defRPr sz="2787">
                <a:solidFill>
                  <a:schemeClr val="tx1">
                    <a:tint val="75000"/>
                  </a:schemeClr>
                </a:solidFill>
              </a:defRPr>
            </a:lvl3pPr>
            <a:lvl4pPr marL="212406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4pPr>
            <a:lvl5pPr marL="283208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5pPr>
            <a:lvl6pPr marL="354010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6pPr>
            <a:lvl7pPr marL="424812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7pPr>
            <a:lvl8pPr marL="4956139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8pPr>
            <a:lvl9pPr marL="5664159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16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27183"/>
            <a:ext cx="6425724" cy="6738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27183"/>
            <a:ext cx="6425724" cy="6738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1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5439"/>
            <a:ext cx="13040439" cy="20527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03468"/>
            <a:ext cx="6396193" cy="1275919"/>
          </a:xfrm>
        </p:spPr>
        <p:txBody>
          <a:bodyPr anchor="b"/>
          <a:lstStyle>
            <a:lvl1pPr marL="0" indent="0">
              <a:buNone/>
              <a:defRPr sz="3717" b="1"/>
            </a:lvl1pPr>
            <a:lvl2pPr marL="708020" indent="0">
              <a:buNone/>
              <a:defRPr sz="3097" b="1"/>
            </a:lvl2pPr>
            <a:lvl3pPr marL="1416040" indent="0">
              <a:buNone/>
              <a:defRPr sz="2787" b="1"/>
            </a:lvl3pPr>
            <a:lvl4pPr marL="2124060" indent="0">
              <a:buNone/>
              <a:defRPr sz="2478" b="1"/>
            </a:lvl4pPr>
            <a:lvl5pPr marL="2832080" indent="0">
              <a:buNone/>
              <a:defRPr sz="2478" b="1"/>
            </a:lvl5pPr>
            <a:lvl6pPr marL="3540100" indent="0">
              <a:buNone/>
              <a:defRPr sz="2478" b="1"/>
            </a:lvl6pPr>
            <a:lvl7pPr marL="4248120" indent="0">
              <a:buNone/>
              <a:defRPr sz="2478" b="1"/>
            </a:lvl7pPr>
            <a:lvl8pPr marL="4956139" indent="0">
              <a:buNone/>
              <a:defRPr sz="2478" b="1"/>
            </a:lvl8pPr>
            <a:lvl9pPr marL="5664159" indent="0">
              <a:buNone/>
              <a:defRPr sz="24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879387"/>
            <a:ext cx="6396193" cy="57059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03468"/>
            <a:ext cx="6427693" cy="1275919"/>
          </a:xfrm>
        </p:spPr>
        <p:txBody>
          <a:bodyPr anchor="b"/>
          <a:lstStyle>
            <a:lvl1pPr marL="0" indent="0">
              <a:buNone/>
              <a:defRPr sz="3717" b="1"/>
            </a:lvl1pPr>
            <a:lvl2pPr marL="708020" indent="0">
              <a:buNone/>
              <a:defRPr sz="3097" b="1"/>
            </a:lvl2pPr>
            <a:lvl3pPr marL="1416040" indent="0">
              <a:buNone/>
              <a:defRPr sz="2787" b="1"/>
            </a:lvl3pPr>
            <a:lvl4pPr marL="2124060" indent="0">
              <a:buNone/>
              <a:defRPr sz="2478" b="1"/>
            </a:lvl4pPr>
            <a:lvl5pPr marL="2832080" indent="0">
              <a:buNone/>
              <a:defRPr sz="2478" b="1"/>
            </a:lvl5pPr>
            <a:lvl6pPr marL="3540100" indent="0">
              <a:buNone/>
              <a:defRPr sz="2478" b="1"/>
            </a:lvl6pPr>
            <a:lvl7pPr marL="4248120" indent="0">
              <a:buNone/>
              <a:defRPr sz="2478" b="1"/>
            </a:lvl7pPr>
            <a:lvl8pPr marL="4956139" indent="0">
              <a:buNone/>
              <a:defRPr sz="2478" b="1"/>
            </a:lvl8pPr>
            <a:lvl9pPr marL="5664159" indent="0">
              <a:buNone/>
              <a:defRPr sz="24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879387"/>
            <a:ext cx="6427693" cy="57059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25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12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53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08025"/>
            <a:ext cx="4876384" cy="2478088"/>
          </a:xfrm>
        </p:spPr>
        <p:txBody>
          <a:bodyPr anchor="b"/>
          <a:lstStyle>
            <a:lvl1pPr>
              <a:defRPr sz="4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29140"/>
            <a:ext cx="7654171" cy="7547350"/>
          </a:xfrm>
        </p:spPr>
        <p:txBody>
          <a:bodyPr/>
          <a:lstStyle>
            <a:lvl1pPr>
              <a:defRPr sz="4956"/>
            </a:lvl1pPr>
            <a:lvl2pPr>
              <a:defRPr sz="4336"/>
            </a:lvl2pPr>
            <a:lvl3pPr>
              <a:defRPr sz="3717"/>
            </a:lvl3pPr>
            <a:lvl4pPr>
              <a:defRPr sz="3097"/>
            </a:lvl4pPr>
            <a:lvl5pPr>
              <a:defRPr sz="3097"/>
            </a:lvl5pPr>
            <a:lvl6pPr>
              <a:defRPr sz="3097"/>
            </a:lvl6pPr>
            <a:lvl7pPr>
              <a:defRPr sz="3097"/>
            </a:lvl7pPr>
            <a:lvl8pPr>
              <a:defRPr sz="3097"/>
            </a:lvl8pPr>
            <a:lvl9pPr>
              <a:defRPr sz="3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86112"/>
            <a:ext cx="4876384" cy="5902668"/>
          </a:xfrm>
        </p:spPr>
        <p:txBody>
          <a:bodyPr/>
          <a:lstStyle>
            <a:lvl1pPr marL="0" indent="0">
              <a:buNone/>
              <a:defRPr sz="2478"/>
            </a:lvl1pPr>
            <a:lvl2pPr marL="708020" indent="0">
              <a:buNone/>
              <a:defRPr sz="2168"/>
            </a:lvl2pPr>
            <a:lvl3pPr marL="1416040" indent="0">
              <a:buNone/>
              <a:defRPr sz="1858"/>
            </a:lvl3pPr>
            <a:lvl4pPr marL="2124060" indent="0">
              <a:buNone/>
              <a:defRPr sz="1549"/>
            </a:lvl4pPr>
            <a:lvl5pPr marL="2832080" indent="0">
              <a:buNone/>
              <a:defRPr sz="1549"/>
            </a:lvl5pPr>
            <a:lvl6pPr marL="3540100" indent="0">
              <a:buNone/>
              <a:defRPr sz="1549"/>
            </a:lvl6pPr>
            <a:lvl7pPr marL="4248120" indent="0">
              <a:buNone/>
              <a:defRPr sz="1549"/>
            </a:lvl7pPr>
            <a:lvl8pPr marL="4956139" indent="0">
              <a:buNone/>
              <a:defRPr sz="1549"/>
            </a:lvl8pPr>
            <a:lvl9pPr marL="5664159" indent="0">
              <a:buNone/>
              <a:defRPr sz="15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7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08025"/>
            <a:ext cx="4876384" cy="2478088"/>
          </a:xfrm>
        </p:spPr>
        <p:txBody>
          <a:bodyPr anchor="b"/>
          <a:lstStyle>
            <a:lvl1pPr>
              <a:defRPr sz="4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29140"/>
            <a:ext cx="7654171" cy="7547350"/>
          </a:xfrm>
        </p:spPr>
        <p:txBody>
          <a:bodyPr anchor="t"/>
          <a:lstStyle>
            <a:lvl1pPr marL="0" indent="0">
              <a:buNone/>
              <a:defRPr sz="4956"/>
            </a:lvl1pPr>
            <a:lvl2pPr marL="708020" indent="0">
              <a:buNone/>
              <a:defRPr sz="4336"/>
            </a:lvl2pPr>
            <a:lvl3pPr marL="1416040" indent="0">
              <a:buNone/>
              <a:defRPr sz="3717"/>
            </a:lvl3pPr>
            <a:lvl4pPr marL="2124060" indent="0">
              <a:buNone/>
              <a:defRPr sz="3097"/>
            </a:lvl4pPr>
            <a:lvl5pPr marL="2832080" indent="0">
              <a:buNone/>
              <a:defRPr sz="3097"/>
            </a:lvl5pPr>
            <a:lvl6pPr marL="3540100" indent="0">
              <a:buNone/>
              <a:defRPr sz="3097"/>
            </a:lvl6pPr>
            <a:lvl7pPr marL="4248120" indent="0">
              <a:buNone/>
              <a:defRPr sz="3097"/>
            </a:lvl7pPr>
            <a:lvl8pPr marL="4956139" indent="0">
              <a:buNone/>
              <a:defRPr sz="3097"/>
            </a:lvl8pPr>
            <a:lvl9pPr marL="5664159" indent="0">
              <a:buNone/>
              <a:defRPr sz="309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86112"/>
            <a:ext cx="4876384" cy="5902668"/>
          </a:xfrm>
        </p:spPr>
        <p:txBody>
          <a:bodyPr/>
          <a:lstStyle>
            <a:lvl1pPr marL="0" indent="0">
              <a:buNone/>
              <a:defRPr sz="2478"/>
            </a:lvl1pPr>
            <a:lvl2pPr marL="708020" indent="0">
              <a:buNone/>
              <a:defRPr sz="2168"/>
            </a:lvl2pPr>
            <a:lvl3pPr marL="1416040" indent="0">
              <a:buNone/>
              <a:defRPr sz="1858"/>
            </a:lvl3pPr>
            <a:lvl4pPr marL="2124060" indent="0">
              <a:buNone/>
              <a:defRPr sz="1549"/>
            </a:lvl4pPr>
            <a:lvl5pPr marL="2832080" indent="0">
              <a:buNone/>
              <a:defRPr sz="1549"/>
            </a:lvl5pPr>
            <a:lvl6pPr marL="3540100" indent="0">
              <a:buNone/>
              <a:defRPr sz="1549"/>
            </a:lvl6pPr>
            <a:lvl7pPr marL="4248120" indent="0">
              <a:buNone/>
              <a:defRPr sz="1549"/>
            </a:lvl7pPr>
            <a:lvl8pPr marL="4956139" indent="0">
              <a:buNone/>
              <a:defRPr sz="1549"/>
            </a:lvl8pPr>
            <a:lvl9pPr marL="5664159" indent="0">
              <a:buNone/>
              <a:defRPr sz="15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11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5439"/>
            <a:ext cx="13040439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27183"/>
            <a:ext cx="13040439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843516"/>
            <a:ext cx="3401854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7E157-8505-4C73-AB39-EF4F65CB1C86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843516"/>
            <a:ext cx="5102781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843516"/>
            <a:ext cx="3401854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1B5ED-6E4F-4A9A-828B-AB5E69A478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96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16040" rtl="0" eaLnBrk="1" latinLnBrk="0" hangingPunct="1">
        <a:lnSpc>
          <a:spcPct val="90000"/>
        </a:lnSpc>
        <a:spcBef>
          <a:spcPct val="0"/>
        </a:spcBef>
        <a:buNone/>
        <a:defRPr sz="68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010" indent="-354010" algn="l" defTabSz="141604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4336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3717" kern="1200">
          <a:solidFill>
            <a:schemeClr val="tx1"/>
          </a:solidFill>
          <a:latin typeface="+mn-lt"/>
          <a:ea typeface="+mn-ea"/>
          <a:cs typeface="+mn-cs"/>
        </a:defRPr>
      </a:lvl2pPr>
      <a:lvl3pPr marL="177005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3097" kern="1200">
          <a:solidFill>
            <a:schemeClr val="tx1"/>
          </a:solidFill>
          <a:latin typeface="+mn-lt"/>
          <a:ea typeface="+mn-ea"/>
          <a:cs typeface="+mn-cs"/>
        </a:defRPr>
      </a:lvl3pPr>
      <a:lvl4pPr marL="247807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4pPr>
      <a:lvl5pPr marL="318609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5pPr>
      <a:lvl6pPr marL="389411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6pPr>
      <a:lvl7pPr marL="4602129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7pPr>
      <a:lvl8pPr marL="5310149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8pPr>
      <a:lvl9pPr marL="6018169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1pPr>
      <a:lvl2pPr marL="70802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2pPr>
      <a:lvl3pPr marL="141604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3pPr>
      <a:lvl4pPr marL="212406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4pPr>
      <a:lvl5pPr marL="283208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5pPr>
      <a:lvl6pPr marL="354010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6pPr>
      <a:lvl7pPr marL="424812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7pPr>
      <a:lvl8pPr marL="4956139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8pPr>
      <a:lvl9pPr marL="5664159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759234D-AF64-4ED8-9A06-4B69C0489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056" y="10227870"/>
            <a:ext cx="3533475" cy="1853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sz="1100" i="1" dirty="0">
                <a:latin typeface="Gill Sans MT" panose="020B0502020104020203" pitchFamily="34" charset="0"/>
              </a:rPr>
              <a:t>*** Please inform your waiter if you have any allergies ***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32CDBAF2-26A8-4476-A58E-21DB22CDC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433253"/>
              </p:ext>
            </p:extLst>
          </p:nvPr>
        </p:nvGraphicFramePr>
        <p:xfrm>
          <a:off x="442239" y="3036908"/>
          <a:ext cx="3949851" cy="713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244">
                  <a:extLst>
                    <a:ext uri="{9D8B030D-6E8A-4147-A177-3AD203B41FA5}">
                      <a16:colId xmlns:a16="http://schemas.microsoft.com/office/drawing/2014/main" xmlns="" val="2487645689"/>
                    </a:ext>
                  </a:extLst>
                </a:gridCol>
                <a:gridCol w="986607">
                  <a:extLst>
                    <a:ext uri="{9D8B030D-6E8A-4147-A177-3AD203B41FA5}">
                      <a16:colId xmlns:a16="http://schemas.microsoft.com/office/drawing/2014/main" xmlns="" val="3877860887"/>
                    </a:ext>
                  </a:extLst>
                </a:gridCol>
              </a:tblGrid>
              <a:tr h="576446">
                <a:tc rowSpan="1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Okra with roasted young green chilli chutney </a:t>
                      </a:r>
                      <a:r>
                        <a:rPr lang="en-GB" sz="105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Green papaya, crispy tofu, pomegranate Somtam,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Roasted cashew nuts </a:t>
                      </a:r>
                      <a:r>
                        <a:rPr kumimoji="0" lang="en-GB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(vegan)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Wild Mushrooms Stir fried exotic Asian mushrooms </a:t>
                      </a:r>
                      <a:r>
                        <a:rPr lang="en-GB" sz="1050" i="0" dirty="0" smtClean="0">
                          <a:latin typeface="Baskerville Old Face" panose="02020602080505020303" pitchFamily="18" charset="0"/>
                        </a:rPr>
                        <a:t>with </a:t>
                      </a: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chillies and spring onions </a:t>
                      </a:r>
                      <a:r>
                        <a:rPr lang="en-GB" sz="105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Black Truffle Gyoza; mixed shitake mushrooms, carrots, potatoes, onions and shichimi with      Ponzu </a:t>
                      </a:r>
                      <a:r>
                        <a:rPr lang="en-GB" sz="1050" b="0" i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sauce </a:t>
                      </a:r>
                      <a:r>
                        <a:rPr lang="en-GB" sz="105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 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Goat cheese parcels, toasted sesame, red onion compote, walnuts salad &amp; lime dressing </a:t>
                      </a:r>
                      <a:r>
                        <a:rPr lang="en-GB" sz="105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(veg)</a:t>
                      </a:r>
                    </a:p>
                    <a:p>
                      <a:pPr algn="r"/>
                      <a:endParaRPr lang="en-GB" sz="1050" b="0" i="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Pan fried baby squids with garlic and peppercorn; served with Champor </a:t>
                      </a:r>
                      <a:r>
                        <a:rPr lang="en-GB" sz="1050" i="0" dirty="0" err="1">
                          <a:latin typeface="Baskerville Old Face" panose="02020602080505020303" pitchFamily="18" charset="0"/>
                        </a:rPr>
                        <a:t>Champor</a:t>
                      </a: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 kimchi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Crispy Calamari, five spiced salt &amp; Pepper </a:t>
                      </a: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Champor-Champor Mayonnaise &amp; lime, onion compote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Crispy soft-shell crab, five spice, salt and pepper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Pan fried tandoori prawns with mango yogurt salad, Thai salsa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Seared scallop, pancetta, apple salad with spiced lime juice &amp; milk dressing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Shredded roast duck, hoisin sauce, flat roti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Grilled satay duck breast, almond butter </a:t>
                      </a: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crispy lemon grass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Spicy grilled beef salad with herbs &amp; </a:t>
                      </a:r>
                    </a:p>
                    <a:p>
                      <a:pPr algn="r"/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sprinkled roasted rice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Slices of herb Roasted Pork served with chillies in black vinegar and pickled ginger 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i="0" dirty="0">
                          <a:latin typeface="Baskerville Old Face" panose="02020602080505020303" pitchFamily="18" charset="0"/>
                        </a:rPr>
                        <a:t>Thai style lemon grass soup with prawns</a:t>
                      </a:r>
                    </a:p>
                    <a:p>
                      <a:pPr algn="r"/>
                      <a:endParaRPr lang="en-GB" sz="1050" i="0" dirty="0">
                        <a:latin typeface="Baskerville Old Face" panose="02020602080505020303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£9.50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£9.50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1194036"/>
                  </a:ext>
                </a:extLst>
              </a:tr>
              <a:tr h="5764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£10.25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3304467"/>
                  </a:ext>
                </a:extLst>
              </a:tr>
              <a:tr h="10642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£9.75 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£10.25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0074942"/>
                  </a:ext>
                </a:extLst>
              </a:tr>
              <a:tr h="4138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£11.25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108528"/>
                  </a:ext>
                </a:extLst>
              </a:tr>
              <a:tr h="7390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£11.25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212411"/>
                  </a:ext>
                </a:extLst>
              </a:tr>
              <a:tr h="3909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£12.95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3558756"/>
                  </a:ext>
                </a:extLst>
              </a:tr>
              <a:tr h="4363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£11.95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2893560"/>
                  </a:ext>
                </a:extLst>
              </a:tr>
              <a:tr h="4138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£14.50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0692740"/>
                  </a:ext>
                </a:extLst>
              </a:tr>
              <a:tr h="2512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£11.50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538135"/>
                  </a:ext>
                </a:extLst>
              </a:tr>
              <a:tr h="4138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£11.50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3466646"/>
                  </a:ext>
                </a:extLst>
              </a:tr>
              <a:tr h="4138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£11.25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660930"/>
                  </a:ext>
                </a:extLst>
              </a:tr>
              <a:tr h="5764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£10.50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620659"/>
                  </a:ext>
                </a:extLst>
              </a:tr>
              <a:tr h="6507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dk1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£10.95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378869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A25BE1B4-AC3D-478B-8D9B-308E5C918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858398"/>
              </p:ext>
            </p:extLst>
          </p:nvPr>
        </p:nvGraphicFramePr>
        <p:xfrm>
          <a:off x="5191264" y="150856"/>
          <a:ext cx="4152899" cy="1428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2899">
                  <a:extLst>
                    <a:ext uri="{9D8B030D-6E8A-4147-A177-3AD203B41FA5}">
                      <a16:colId xmlns:a16="http://schemas.microsoft.com/office/drawing/2014/main" xmlns="" val="3235594691"/>
                    </a:ext>
                  </a:extLst>
                </a:gridCol>
              </a:tblGrid>
              <a:tr h="96819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sz="2400" b="1" i="0" dirty="0">
                          <a:latin typeface="Curlz MT" panose="04040404050702020202" pitchFamily="82" charset="0"/>
                        </a:rPr>
                        <a:t>       </a:t>
                      </a:r>
                      <a:r>
                        <a:rPr lang="en-GB" sz="3200" b="1" i="0" baseline="0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Dinner</a:t>
                      </a:r>
                      <a:r>
                        <a:rPr lang="en-GB" sz="2400" b="1" i="0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 </a:t>
                      </a:r>
                      <a:r>
                        <a:rPr lang="en-GB" sz="2400" b="1" i="0" dirty="0">
                          <a:latin typeface="Curlz MT" panose="04040404050702020202" pitchFamily="82" charset="0"/>
                        </a:rPr>
                        <a:t>            </a:t>
                      </a:r>
                      <a:r>
                        <a:rPr lang="en-GB" sz="3200" b="1" i="0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Menu</a:t>
                      </a:r>
                    </a:p>
                    <a:p>
                      <a:r>
                        <a:rPr lang="en-GB" dirty="0">
                          <a:latin typeface="Curlz MT" panose="04040404050702020202" pitchFamily="82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8468039"/>
                  </a:ext>
                </a:extLst>
              </a:tr>
            </a:tbl>
          </a:graphicData>
        </a:graphic>
      </p:graphicFrame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F222A479-0892-4AF1-8DCB-B8E80D1A97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494" y="309435"/>
            <a:ext cx="1176362" cy="968190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1001A6B2-B80C-4741-9AE6-B46172B9D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48308"/>
              </p:ext>
            </p:extLst>
          </p:nvPr>
        </p:nvGraphicFramePr>
        <p:xfrm>
          <a:off x="5309535" y="1176793"/>
          <a:ext cx="473607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6079">
                  <a:extLst>
                    <a:ext uri="{9D8B030D-6E8A-4147-A177-3AD203B41FA5}">
                      <a16:colId xmlns:a16="http://schemas.microsoft.com/office/drawing/2014/main" xmlns="" val="1635577374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The Land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525738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C5C32533-87AA-4C2D-B0DA-31A15A865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164366"/>
              </p:ext>
            </p:extLst>
          </p:nvPr>
        </p:nvGraphicFramePr>
        <p:xfrm>
          <a:off x="5290669" y="1579480"/>
          <a:ext cx="5291191" cy="881366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13822">
                  <a:extLst>
                    <a:ext uri="{9D8B030D-6E8A-4147-A177-3AD203B41FA5}">
                      <a16:colId xmlns:a16="http://schemas.microsoft.com/office/drawing/2014/main" xmlns="" val="1416568133"/>
                    </a:ext>
                  </a:extLst>
                </a:gridCol>
                <a:gridCol w="677369">
                  <a:extLst>
                    <a:ext uri="{9D8B030D-6E8A-4147-A177-3AD203B41FA5}">
                      <a16:colId xmlns:a16="http://schemas.microsoft.com/office/drawing/2014/main" xmlns="" val="1203173011"/>
                    </a:ext>
                  </a:extLst>
                </a:gridCol>
              </a:tblGrid>
              <a:tr h="553571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Baked fresh shitake mushroom, potato edamame dumpling, </a:t>
                      </a:r>
                    </a:p>
                    <a:p>
                      <a:pPr algn="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Szechuan peppercorn sauce, </a:t>
                      </a:r>
                      <a:r>
                        <a:rPr lang="en-GB" sz="1100" dirty="0" err="1">
                          <a:latin typeface="Baskerville Old Face" panose="02020602080505020303" pitchFamily="18" charset="0"/>
                        </a:rPr>
                        <a:t>pak</a:t>
                      </a: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 choi &amp; toasted pine nuts </a:t>
                      </a:r>
                      <a:r>
                        <a:rPr lang="en-GB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£18.25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5564507"/>
                  </a:ext>
                </a:extLst>
              </a:tr>
              <a:tr h="537541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Roasted squash laksa with crunchy chickpeas, </a:t>
                      </a:r>
                      <a:r>
                        <a:rPr lang="en-GB" sz="1100" dirty="0" err="1">
                          <a:latin typeface="Baskerville Old Face" panose="02020602080505020303" pitchFamily="18" charset="0"/>
                        </a:rPr>
                        <a:t>pak</a:t>
                      </a: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 choi &amp; pomegranate </a:t>
                      </a:r>
                      <a:r>
                        <a:rPr lang="en-GB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£18.25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3300927"/>
                  </a:ext>
                </a:extLst>
              </a:tr>
              <a:tr h="336099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Spicy yellow turmeric young banana curry </a:t>
                      </a:r>
                      <a:r>
                        <a:rPr lang="en-GB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£18.25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7824505"/>
                  </a:ext>
                </a:extLst>
              </a:tr>
              <a:tr h="916292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Grilled tofu &amp; butternut squash green curry, steamed asparagus, basil oil </a:t>
                      </a:r>
                      <a:r>
                        <a:rPr lang="en-GB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</a:p>
                    <a:p>
                      <a:pPr algn="r"/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Stir fried noodles “Tofu Pad Thai” with eggs, broccoli, carrots and bean sprouts garnished with ground peanuts and lime </a:t>
                      </a:r>
                      <a:r>
                        <a:rPr lang="en-GB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£18.95</a:t>
                      </a:r>
                    </a:p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£18.50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1314968"/>
                  </a:ext>
                </a:extLst>
              </a:tr>
              <a:tr h="753256">
                <a:tc>
                  <a:txBody>
                    <a:bodyPr/>
                    <a:lstStyle/>
                    <a:p>
                      <a:pPr algn="r"/>
                      <a:endParaRPr lang="en-GB" sz="110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endParaRPr lang="en-GB" sz="110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endParaRPr lang="en-GB" sz="1100" dirty="0">
                        <a:latin typeface="Baskerville Old Face" panose="02020602080505020303" pitchFamily="18" charset="0"/>
                      </a:endParaRPr>
                    </a:p>
                    <a:p>
                      <a:pPr algn="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Roasted monkfish, spinach &amp; ricotta ravioli, mango puree curry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052217"/>
                  </a:ext>
                </a:extLst>
              </a:tr>
              <a:tr h="336099">
                <a:tc>
                  <a:txBody>
                    <a:bodyPr/>
                    <a:lstStyle/>
                    <a:p>
                      <a:pPr algn="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Pan fried red snapper, Malaysian sambal sauce, squid ink linguini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2685007"/>
                  </a:ext>
                </a:extLst>
              </a:tr>
              <a:tr h="336099">
                <a:tc>
                  <a:txBody>
                    <a:bodyPr/>
                    <a:lstStyle/>
                    <a:p>
                      <a:pPr algn="r"/>
                      <a:r>
                        <a:rPr lang="en-GB" sz="1100" dirty="0" err="1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Panang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 red snapper curry;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krachai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, pea eggplant,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pak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 choi &amp; kaffir lime leave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1964764"/>
                  </a:ext>
                </a:extLst>
              </a:tr>
              <a:tr h="321991">
                <a:tc>
                  <a:txBody>
                    <a:bodyPr/>
                    <a:lstStyle/>
                    <a:p>
                      <a:pPr algn="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King river prawns’ Yellow turmeric curry, egg cream, celery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0878329"/>
                  </a:ext>
                </a:extLst>
              </a:tr>
              <a:tr h="360389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King river prawns’ Green curry, asparagus, butternut squash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8155426"/>
                  </a:ext>
                </a:extLst>
              </a:tr>
              <a:tr h="369357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Wok fried King river prawns in Black pepper sauce with sliced pepper &amp; onions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6288836"/>
                  </a:ext>
                </a:extLst>
              </a:tr>
              <a:tr h="44978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Spicy Sizzling mixed seafood on hot plate ‘‘Pad Cha’’ with key Thai herbs and spices; lemongrass, lime leave, young peppercorn &amp;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krachai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£25.95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964901"/>
                  </a:ext>
                </a:extLst>
              </a:tr>
              <a:tr h="52242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King river prawn with Rice noodle ‘‘Pad Thai’’ Stir fried with eggs and bean sprouts, tamarind sauce garnished with ground peanuts, lime, Black Truffle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£24.50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293155"/>
                  </a:ext>
                </a:extLst>
              </a:tr>
              <a:tr h="556360">
                <a:tc>
                  <a:txBody>
                    <a:bodyPr/>
                    <a:lstStyle/>
                    <a:p>
                      <a:pPr algn="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5305417"/>
                  </a:ext>
                </a:extLst>
              </a:tr>
              <a:tr h="335247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Grilled chicken thigh Green curry, asparagus, butternut squash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£19.25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3490746"/>
                  </a:ext>
                </a:extLst>
              </a:tr>
              <a:tr h="44978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Grilled chicken thigh Massaman curry with fried onions, asparagus, butternut squash, tomato &amp; peanuts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£19.25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7251246"/>
                  </a:ext>
                </a:extLst>
              </a:tr>
              <a:tr h="449788">
                <a:tc>
                  <a:txBody>
                    <a:bodyPr/>
                    <a:lstStyle/>
                    <a:p>
                      <a:pPr algn="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Beef rendang </a:t>
                      </a:r>
                    </a:p>
                    <a:p>
                      <a:pPr algn="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(Malaysian’s favourite of beef cooked in coconut milk &amp; herbs)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£20.95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6023151"/>
                  </a:ext>
                </a:extLst>
              </a:tr>
              <a:tr h="44978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Sizzling beef sirloin in hot plate with sliced onions, fresh green peppercorns,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krachai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 (wild ginger)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£26.50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1956523"/>
                  </a:ext>
                </a:extLst>
              </a:tr>
              <a:tr h="77104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Lamb shank braised in blue Sumatra coffee, red wine, dried red chilli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Massaman Lamb shank curry with fried onion, tomato &amp; peanuts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£25.75</a:t>
                      </a:r>
                    </a:p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</a:endParaRP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£25.75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75144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94B91A6D-C152-435C-8C26-54819C5F6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14189"/>
              </p:ext>
            </p:extLst>
          </p:nvPr>
        </p:nvGraphicFramePr>
        <p:xfrm>
          <a:off x="11027421" y="1439209"/>
          <a:ext cx="3002218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2218">
                  <a:extLst>
                    <a:ext uri="{9D8B030D-6E8A-4147-A177-3AD203B41FA5}">
                      <a16:colId xmlns:a16="http://schemas.microsoft.com/office/drawing/2014/main" xmlns="" val="4079506513"/>
                    </a:ext>
                  </a:extLst>
                </a:gridCol>
              </a:tblGrid>
              <a:tr h="36205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Sides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47409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1BE2FA0C-782D-4202-9F9B-9F4638B67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960198"/>
              </p:ext>
            </p:extLst>
          </p:nvPr>
        </p:nvGraphicFramePr>
        <p:xfrm>
          <a:off x="11072941" y="2183530"/>
          <a:ext cx="3000645" cy="2601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4931">
                  <a:extLst>
                    <a:ext uri="{9D8B030D-6E8A-4147-A177-3AD203B41FA5}">
                      <a16:colId xmlns:a16="http://schemas.microsoft.com/office/drawing/2014/main" xmlns="" val="800963418"/>
                    </a:ext>
                  </a:extLst>
                </a:gridCol>
                <a:gridCol w="675714">
                  <a:extLst>
                    <a:ext uri="{9D8B030D-6E8A-4147-A177-3AD203B41FA5}">
                      <a16:colId xmlns:a16="http://schemas.microsoft.com/office/drawing/2014/main" xmlns="" val="1477322371"/>
                    </a:ext>
                  </a:extLst>
                </a:gridCol>
              </a:tblGrid>
              <a:tr h="258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Mixed Salad with house dressing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£6.75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1533594"/>
                  </a:ext>
                </a:extLst>
              </a:tr>
              <a:tr h="258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Wok fried Aubergine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£6.75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347218"/>
                  </a:ext>
                </a:extLst>
              </a:tr>
              <a:tr h="258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Wok fried Vegetable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£6.75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3915658"/>
                  </a:ext>
                </a:extLst>
              </a:tr>
              <a:tr h="258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>
                          <a:latin typeface="Baskerville Old Face" panose="02020602080505020303" pitchFamily="18" charset="0"/>
                        </a:rPr>
                        <a:t>Potato chips sprinkled with masala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£4.95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0526207"/>
                  </a:ext>
                </a:extLst>
              </a:tr>
              <a:tr h="258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>
                          <a:latin typeface="Baskerville Old Face" panose="02020602080505020303" pitchFamily="18" charset="0"/>
                        </a:rPr>
                        <a:t>Sweet Potato fries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£4.95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7210514"/>
                  </a:ext>
                </a:extLst>
              </a:tr>
              <a:tr h="25800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Flat Roti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£4.75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4758066"/>
                  </a:ext>
                </a:extLst>
              </a:tr>
              <a:tr h="258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Jasmine 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£3.95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8492926"/>
                  </a:ext>
                </a:extLst>
              </a:tr>
              <a:tr h="258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Sticky 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£4.25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807834"/>
                  </a:ext>
                </a:extLst>
              </a:tr>
              <a:tr h="2428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Coconut rice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£4.25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2830841"/>
                  </a:ext>
                </a:extLst>
              </a:tr>
              <a:tr h="270019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Baskerville Old Face" panose="02020602080505020303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Baskerville Old Face" panose="02020602080505020303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361663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FE13EA1-B5D2-4ED6-B0FD-5123FD06B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25791"/>
              </p:ext>
            </p:extLst>
          </p:nvPr>
        </p:nvGraphicFramePr>
        <p:xfrm>
          <a:off x="11034159" y="5574125"/>
          <a:ext cx="3027385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7385">
                  <a:extLst>
                    <a:ext uri="{9D8B030D-6E8A-4147-A177-3AD203B41FA5}">
                      <a16:colId xmlns:a16="http://schemas.microsoft.com/office/drawing/2014/main" xmlns="" val="2234924000"/>
                    </a:ext>
                  </a:extLst>
                </a:gridCol>
              </a:tblGrid>
              <a:tr h="34460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Sweet Endings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00986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0D83A1F-45B9-4A33-A8A2-A64DDB3A8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998767"/>
              </p:ext>
            </p:extLst>
          </p:nvPr>
        </p:nvGraphicFramePr>
        <p:xfrm>
          <a:off x="11059570" y="6291820"/>
          <a:ext cx="3027385" cy="2755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8347">
                  <a:extLst>
                    <a:ext uri="{9D8B030D-6E8A-4147-A177-3AD203B41FA5}">
                      <a16:colId xmlns:a16="http://schemas.microsoft.com/office/drawing/2014/main" xmlns="" val="539515008"/>
                    </a:ext>
                  </a:extLst>
                </a:gridCol>
                <a:gridCol w="619038">
                  <a:extLst>
                    <a:ext uri="{9D8B030D-6E8A-4147-A177-3AD203B41FA5}">
                      <a16:colId xmlns:a16="http://schemas.microsoft.com/office/drawing/2014/main" xmlns="" val="1314051259"/>
                    </a:ext>
                  </a:extLst>
                </a:gridCol>
              </a:tblGrid>
              <a:tr h="414943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</a:rPr>
                        <a:t>Selection of ice cream or Sorbet </a:t>
                      </a:r>
                      <a:r>
                        <a:rPr lang="en-GB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(vegan)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£8.95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8186592"/>
                  </a:ext>
                </a:extLst>
              </a:tr>
              <a:tr h="61542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Steamed Taro &amp; Black Rice Pudding With Mango ice cream or Sorbet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(Sorbet for vegan)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£8.95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8053709"/>
                  </a:ext>
                </a:extLst>
              </a:tr>
              <a:tr h="423283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Green tea &amp; Pistachio Parfait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£8.95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730784"/>
                  </a:ext>
                </a:extLst>
              </a:tr>
              <a:tr h="461056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Chocolate &amp; Chilli Cheesecake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£8.95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9628108"/>
                  </a:ext>
                </a:extLst>
              </a:tr>
              <a:tr h="441841"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Gill Sans"/>
                        </a:rPr>
                        <a:t>Warm coconut caramel glazed Banana fritter served with coconut ice cream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£8.95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907039"/>
                  </a:ext>
                </a:extLst>
              </a:tr>
              <a:tr h="39889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Tom Yum </a:t>
                      </a:r>
                      <a:r>
                        <a:rPr lang="en-GB" sz="1100" dirty="0" err="1">
                          <a:latin typeface="Baskerville Old Face" panose="02020602080505020303" pitchFamily="18" charset="0"/>
                        </a:rPr>
                        <a:t>Brulee</a:t>
                      </a:r>
                      <a:endParaRPr lang="en-GB" sz="1100" dirty="0">
                        <a:latin typeface="Baskerville Old Face" panose="02020602080505020303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Baskerville Old Face" panose="02020602080505020303" pitchFamily="18" charset="0"/>
                        </a:rPr>
                        <a:t>£8.95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478124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36D10585-6216-45D4-B519-F3EBC5525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13178"/>
              </p:ext>
            </p:extLst>
          </p:nvPr>
        </p:nvGraphicFramePr>
        <p:xfrm>
          <a:off x="10578040" y="10205996"/>
          <a:ext cx="4541310" cy="414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1310">
                  <a:extLst>
                    <a:ext uri="{9D8B030D-6E8A-4147-A177-3AD203B41FA5}">
                      <a16:colId xmlns:a16="http://schemas.microsoft.com/office/drawing/2014/main" xmlns="" val="2887467048"/>
                    </a:ext>
                  </a:extLst>
                </a:gridCol>
              </a:tblGrid>
              <a:tr h="414379">
                <a:tc>
                  <a:txBody>
                    <a:bodyPr/>
                    <a:lstStyle/>
                    <a:p>
                      <a:pPr algn="r"/>
                      <a:r>
                        <a:rPr lang="en-GB" sz="1000" i="1" dirty="0">
                          <a:latin typeface="Gill Sans MT" panose="020B0502020104020203" pitchFamily="34" charset="0"/>
                        </a:rPr>
                        <a:t>Prices include 20% VAT.  A discretionary 10% service charge will be added to your bill.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811456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3F0E62B-CFC4-4F5E-94DD-326924DD4694}"/>
              </a:ext>
            </a:extLst>
          </p:cNvPr>
          <p:cNvSpPr/>
          <p:nvPr/>
        </p:nvSpPr>
        <p:spPr>
          <a:xfrm>
            <a:off x="7278733" y="5125522"/>
            <a:ext cx="184731" cy="4666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24D88EE1-DD3B-CBE6-B82B-BFD323D9C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797924"/>
              </p:ext>
            </p:extLst>
          </p:nvPr>
        </p:nvGraphicFramePr>
        <p:xfrm>
          <a:off x="467508" y="464669"/>
          <a:ext cx="3781511" cy="262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511">
                  <a:extLst>
                    <a:ext uri="{9D8B030D-6E8A-4147-A177-3AD203B41FA5}">
                      <a16:colId xmlns:a16="http://schemas.microsoft.com/office/drawing/2014/main" xmlns="" val="1821625579"/>
                    </a:ext>
                  </a:extLst>
                </a:gridCol>
              </a:tblGrid>
              <a:tr h="237711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  <a:cs typeface="CordiaUPC" panose="020B0304020202020204" pitchFamily="34" charset="-34"/>
                        </a:rPr>
                        <a:t>Snacks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  <a:cs typeface="CordiaUPC" panose="020B0304020202020204" pitchFamily="34" charset="-3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Edamame sea salt </a:t>
                      </a:r>
                      <a:r>
                        <a:rPr lang="en-GB" sz="105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(</a:t>
                      </a:r>
                      <a:r>
                        <a:rPr lang="en-GB" sz="105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vegan)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£ 4.50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Sweet corn fritters </a:t>
                      </a:r>
                      <a:r>
                        <a:rPr lang="en-GB" sz="105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(Vegan) </a:t>
                      </a: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£7.50 </a:t>
                      </a:r>
                    </a:p>
                    <a:p>
                      <a:pPr marL="0" marR="0" lvl="0" indent="0" algn="ctr" defTabSz="14160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Plantain chips </a:t>
                      </a:r>
                      <a:r>
                        <a:rPr lang="en-GB" sz="105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(veg) </a:t>
                      </a: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£ 5.95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Halloumi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cheese with chili &amp; spring onions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05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(veg)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£</a:t>
                      </a: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8.50</a:t>
                      </a:r>
                    </a:p>
                    <a:p>
                      <a:pPr marL="0" marR="0" lvl="0" indent="0" algn="ctr" defTabSz="14160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Spicy Pork scratchings</a:t>
                      </a:r>
                      <a:r>
                        <a:rPr lang="en-GB" sz="1050" b="0" baseline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en-GB" sz="1050" b="0" dirty="0" smtClean="0">
                          <a:solidFill>
                            <a:schemeClr val="tx1"/>
                          </a:solidFill>
                          <a:latin typeface="Baskerville Old Face" panose="02020602080505020303" pitchFamily="18" charset="0"/>
                          <a:cs typeface="CordiaUPC" panose="020B0304020202020204" pitchFamily="34" charset="-34"/>
                        </a:rPr>
                        <a:t>salad Thai style  £7.95</a:t>
                      </a:r>
                    </a:p>
                    <a:p>
                      <a:pPr marL="0" marR="0" lvl="0" indent="0" algn="ctr" defTabSz="14160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 smtClean="0">
                        <a:solidFill>
                          <a:schemeClr val="tx1"/>
                        </a:solidFill>
                        <a:latin typeface="Baskerville Old Face" panose="02020602080505020303" pitchFamily="18" charset="0"/>
                        <a:cs typeface="CordiaUPC" panose="020B0304020202020204" pitchFamily="34" charset="-34"/>
                      </a:endParaRPr>
                    </a:p>
                    <a:p>
                      <a:pPr algn="ctr"/>
                      <a:r>
                        <a:rPr lang="en-GB" sz="2800" dirty="0" smtClean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  <a:cs typeface="CordiaUPC" panose="020B0304020202020204" pitchFamily="34" charset="-34"/>
                        </a:rPr>
                        <a:t>Appetizers</a:t>
                      </a:r>
                      <a:endParaRPr lang="en-GB" sz="2800" dirty="0">
                        <a:solidFill>
                          <a:srgbClr val="C00000"/>
                        </a:solidFill>
                        <a:latin typeface="Curlz MT" panose="04040404050702020202" pitchFamily="82" charset="0"/>
                        <a:cs typeface="CordiaUPC" panose="020B0304020202020204" pitchFamily="34" charset="-34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351885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xmlns="" id="{39D3C451-994E-B45C-8673-DE1417A0F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622103"/>
              </p:ext>
            </p:extLst>
          </p:nvPr>
        </p:nvGraphicFramePr>
        <p:xfrm>
          <a:off x="5410404" y="7330955"/>
          <a:ext cx="473607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6079">
                  <a:extLst>
                    <a:ext uri="{9D8B030D-6E8A-4147-A177-3AD203B41FA5}">
                      <a16:colId xmlns:a16="http://schemas.microsoft.com/office/drawing/2014/main" xmlns="" val="1635577374"/>
                    </a:ext>
                  </a:extLst>
                </a:gridCol>
              </a:tblGrid>
              <a:tr h="319231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The Farm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525738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C0C905F4-9230-0B4B-8544-36CB86F6E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360457"/>
              </p:ext>
            </p:extLst>
          </p:nvPr>
        </p:nvGraphicFramePr>
        <p:xfrm>
          <a:off x="5410405" y="3843834"/>
          <a:ext cx="473607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6079">
                  <a:extLst>
                    <a:ext uri="{9D8B030D-6E8A-4147-A177-3AD203B41FA5}">
                      <a16:colId xmlns:a16="http://schemas.microsoft.com/office/drawing/2014/main" xmlns="" val="1635577374"/>
                    </a:ext>
                  </a:extLst>
                </a:gridCol>
              </a:tblGrid>
              <a:tr h="29028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C00000"/>
                          </a:solidFill>
                          <a:latin typeface="Curlz MT" panose="04040404050702020202" pitchFamily="82" charset="0"/>
                        </a:rPr>
                        <a:t>The Sea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5257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095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565</TotalTime>
  <Words>761</Words>
  <Application>Microsoft Office PowerPoint</Application>
  <PresentationFormat>Custom</PresentationFormat>
  <Paragraphs>165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Aptos</vt:lpstr>
      <vt:lpstr>Arial</vt:lpstr>
      <vt:lpstr>Baskerville Old Face</vt:lpstr>
      <vt:lpstr>Calibri</vt:lpstr>
      <vt:lpstr>Calibri Light</vt:lpstr>
      <vt:lpstr>CordiaUPC</vt:lpstr>
      <vt:lpstr>Curlz MT</vt:lpstr>
      <vt:lpstr>Gill Sans</vt:lpstr>
      <vt:lpstr>Gill Sans MT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Champor Champor</dc:creator>
  <cp:lastModifiedBy>Champor Champor</cp:lastModifiedBy>
  <cp:revision>14</cp:revision>
  <cp:lastPrinted>2024-10-24T13:52:29Z</cp:lastPrinted>
  <dcterms:created xsi:type="dcterms:W3CDTF">2019-01-09T11:47:28Z</dcterms:created>
  <dcterms:modified xsi:type="dcterms:W3CDTF">2024-10-24T14:06:28Z</dcterms:modified>
</cp:coreProperties>
</file>